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3"/>
  </p:notesMasterIdLst>
  <p:sldIdLst>
    <p:sldId id="256" r:id="rId3"/>
    <p:sldId id="535" r:id="rId4"/>
    <p:sldId id="474" r:id="rId5"/>
    <p:sldId id="526" r:id="rId6"/>
    <p:sldId id="532" r:id="rId7"/>
    <p:sldId id="533" r:id="rId8"/>
    <p:sldId id="1811" r:id="rId9"/>
    <p:sldId id="442" r:id="rId10"/>
    <p:sldId id="524" r:id="rId11"/>
    <p:sldId id="525" r:id="rId12"/>
    <p:sldId id="458" r:id="rId13"/>
    <p:sldId id="521" r:id="rId14"/>
    <p:sldId id="522" r:id="rId15"/>
    <p:sldId id="531" r:id="rId16"/>
    <p:sldId id="523" r:id="rId17"/>
    <p:sldId id="530" r:id="rId18"/>
    <p:sldId id="529" r:id="rId19"/>
    <p:sldId id="517" r:id="rId20"/>
    <p:sldId id="289" r:id="rId21"/>
    <p:sldId id="527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oe Stone" initials="ZS" lastIdx="2" clrIdx="0">
    <p:extLst>
      <p:ext uri="{19B8F6BF-5375-455C-9EA6-DF929625EA0E}">
        <p15:presenceInfo xmlns:p15="http://schemas.microsoft.com/office/powerpoint/2012/main" userId="ecd519e82100c7ee" providerId="Windows Live"/>
      </p:ext>
    </p:extLst>
  </p:cmAuthor>
  <p:cmAuthor id="2" name="Jeffrey Owen Hanson" initials="JOH" lastIdx="1" clrIdx="1">
    <p:extLst>
      <p:ext uri="{19B8F6BF-5375-455C-9EA6-DF929625EA0E}">
        <p15:presenceInfo xmlns:p15="http://schemas.microsoft.com/office/powerpoint/2012/main" userId="Jeffrey Owen Hanson" providerId="None"/>
      </p:ext>
    </p:extLst>
  </p:cmAuthor>
  <p:cmAuthor id="3" name="Richard Schuster" initials="RS" lastIdx="1" clrIdx="2">
    <p:extLst>
      <p:ext uri="{19B8F6BF-5375-455C-9EA6-DF929625EA0E}">
        <p15:presenceInfo xmlns:p15="http://schemas.microsoft.com/office/powerpoint/2012/main" userId="Richard Schust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030"/>
    <a:srgbClr val="434343"/>
    <a:srgbClr val="2D2A3A"/>
    <a:srgbClr val="1E1C26"/>
    <a:srgbClr val="0E0036"/>
    <a:srgbClr val="2A2A2A"/>
    <a:srgbClr val="3F3F3F"/>
    <a:srgbClr val="232323"/>
    <a:srgbClr val="D000A8"/>
    <a:srgbClr val="00F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8D1666-8CA5-49D1-A8F6-7CDDBF498F8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NCC approached us in 2019; project started 2020 – tools to modernize their prioritization approach</a:t>
            </a:r>
          </a:p>
          <a:p>
            <a:r>
              <a:rPr lang="en-US" dirty="0"/>
              <a:t>Alliance for supporting research – crucial, because tools sophisticated, but require some research to carefully set parameters – they are still subject to uncertainty in data, research to help resolve and better handle some of that</a:t>
            </a:r>
          </a:p>
          <a:p>
            <a:endParaRPr lang="en-US" dirty="0"/>
          </a:p>
          <a:p>
            <a:r>
              <a:rPr lang="en-US" dirty="0"/>
              <a:t>Note that ECCC is partner on the supporting research. ECCC also provided us with a grant that is partly related – part of our mandate for the grant is to do additional research to help priority-setting.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08D1666-8CA5-49D1-A8F6-7CDDBF498F8E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3428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09ED6-AD7E-4B4F-828E-C03AF6D2E185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6586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819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46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42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94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25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035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80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1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02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732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8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9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>
            <a:alpha val="9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B061743-D104-4342-92DB-595A49178A6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>
            <a:alpha val="9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21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eg"/><Relationship Id="rId5" Type="http://schemas.openxmlformats.org/officeDocument/2006/relationships/image" Target="../media/image18.jp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93942" y="233497"/>
            <a:ext cx="8902800" cy="116805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Where to Work tool</a:t>
            </a:r>
          </a:p>
        </p:txBody>
      </p:sp>
      <p:sp>
        <p:nvSpPr>
          <p:cNvPr id="123" name="TextShape 2"/>
          <p:cNvSpPr txBox="1"/>
          <p:nvPr/>
        </p:nvSpPr>
        <p:spPr>
          <a:xfrm>
            <a:off x="138087" y="1474763"/>
            <a:ext cx="9023400" cy="166406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Jeffrey Hanson, Richard Schuster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, Jaimie Vincent, Joseph Bennett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3" name="AutoShape 4" descr="Nature Conservancy of Canada (NCC) â Annual Report 2019/20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4178460"/>
            <a:ext cx="9143999" cy="965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Carleton University News on Twitter: &amp;quot;#CarletonU unveils refreshed visual  identity with updated logo that better defines our distinctive and  compelling identity. More information, along with guidelines for use and  branded templates, here: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882" y="4329546"/>
            <a:ext cx="2228286" cy="59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60873" y="3365814"/>
            <a:ext cx="5238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800" dirty="0">
                <a:solidFill>
                  <a:schemeClr val="bg1"/>
                </a:solidFill>
              </a:rPr>
              <a:t>Demo at https://ncc.carleton.ca</a:t>
            </a:r>
          </a:p>
        </p:txBody>
      </p:sp>
      <p:pic>
        <p:nvPicPr>
          <p:cNvPr id="2" name="Picture 2" descr="Natural Sciences and Engineering Research Council -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2" y="4329546"/>
            <a:ext cx="1431966" cy="61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vironment and Climate Change Canada partnership â Swim Drink Fis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29953" r="5025" b="32274"/>
          <a:stretch/>
        </p:blipFill>
        <p:spPr bwMode="auto">
          <a:xfrm>
            <a:off x="6486242" y="4329546"/>
            <a:ext cx="2593651" cy="61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0" y="4329546"/>
            <a:ext cx="2519558" cy="6114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094509"/>
            <a:ext cx="4439920" cy="3809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u="sng" dirty="0"/>
              <a:t>Includes</a:t>
            </a:r>
            <a:r>
              <a:rPr lang="en-AU" dirty="0"/>
              <a:t>: places that are already managed for </a:t>
            </a:r>
            <a:r>
              <a:rPr lang="en-AU" dirty="0" smtClean="0"/>
              <a:t>conservation</a:t>
            </a:r>
            <a:endParaRPr lang="en-AU" dirty="0"/>
          </a:p>
          <a:p>
            <a:r>
              <a:rPr lang="en-AU" dirty="0"/>
              <a:t>By </a:t>
            </a:r>
            <a:r>
              <a:rPr lang="en-AU" u="sng" dirty="0"/>
              <a:t>selecting</a:t>
            </a:r>
            <a:r>
              <a:rPr lang="en-AU" dirty="0"/>
              <a:t> Includes, solutions can build on existing conservation efforts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0000" y="136706"/>
            <a:ext cx="487206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sz="3200"/>
              <a:t>Framing a conservation planning problem</a:t>
            </a:r>
            <a:endParaRPr lang="en-AU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0000" t="35519" r="28000" b="13074"/>
          <a:stretch/>
        </p:blipFill>
        <p:spPr>
          <a:xfrm>
            <a:off x="5227320" y="0"/>
            <a:ext cx="3916680" cy="51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8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Themes:</a:t>
            </a:r>
            <a:r>
              <a:rPr kumimoji="0" lang="en-AU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Different species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Goals</a:t>
            </a: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AU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dirty="0">
                <a:solidFill>
                  <a:prstClr val="white"/>
                </a:solidFill>
              </a:rPr>
              <a:t>≥ 1 </a:t>
            </a:r>
            <a:r>
              <a:rPr lang="en-AU" dirty="0">
                <a:solidFill>
                  <a:prstClr val="white"/>
                </a:solidFill>
                <a:latin typeface="Calibri"/>
              </a:rPr>
              <a:t>population per species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Weights: None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minimize # islands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Includes: None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2286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/>
              <a:t>Conservation planning as optimization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5303520" y="1797703"/>
            <a:ext cx="3689940" cy="2947710"/>
            <a:chOff x="5303520" y="1527540"/>
            <a:chExt cx="3689940" cy="294771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65" name="TextBox 64"/>
          <p:cNvSpPr txBox="1"/>
          <p:nvPr/>
        </p:nvSpPr>
        <p:spPr>
          <a:xfrm>
            <a:off x="5329858" y="1210568"/>
            <a:ext cx="373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What’s the solution?</a:t>
            </a:r>
          </a:p>
        </p:txBody>
      </p:sp>
    </p:spTree>
    <p:extLst>
      <p:ext uri="{BB962C8B-B14F-4D97-AF65-F5344CB8AC3E}">
        <p14:creationId xmlns:p14="http://schemas.microsoft.com/office/powerpoint/2010/main" val="3144227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32040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Themes:</a:t>
            </a:r>
            <a:r>
              <a:rPr kumimoji="0" lang="en-AU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Different species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Goals</a:t>
            </a: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AU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dirty="0">
                <a:solidFill>
                  <a:prstClr val="white"/>
                </a:solidFill>
              </a:rPr>
              <a:t>≥ 1 </a:t>
            </a:r>
            <a:r>
              <a:rPr lang="en-AU" dirty="0">
                <a:solidFill>
                  <a:prstClr val="white"/>
                </a:solidFill>
                <a:latin typeface="Calibri"/>
              </a:rPr>
              <a:t>population per species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Weights: None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minimize # islands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Includes: None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5303520" y="1797703"/>
            <a:ext cx="3689940" cy="2947710"/>
            <a:chOff x="5303520" y="1527540"/>
            <a:chExt cx="3689940" cy="29477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34" name="Title 1"/>
          <p:cNvSpPr txBox="1">
            <a:spLocks/>
          </p:cNvSpPr>
          <p:nvPr/>
        </p:nvSpPr>
        <p:spPr>
          <a:xfrm>
            <a:off x="2286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/>
              <a:t>Conservation planning as optimization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29858" y="1210568"/>
            <a:ext cx="373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What’s the solution?</a:t>
            </a:r>
          </a:p>
        </p:txBody>
      </p:sp>
    </p:spTree>
    <p:extLst>
      <p:ext uri="{BB962C8B-B14F-4D97-AF65-F5344CB8AC3E}">
        <p14:creationId xmlns:p14="http://schemas.microsoft.com/office/powerpoint/2010/main" val="822924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Themes:</a:t>
            </a:r>
            <a:r>
              <a:rPr kumimoji="0" lang="en-AU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Different species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Goals</a:t>
            </a: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AU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dirty="0">
                <a:solidFill>
                  <a:prstClr val="white"/>
                </a:solidFill>
              </a:rPr>
              <a:t>≥ 1 </a:t>
            </a:r>
            <a:r>
              <a:rPr lang="en-AU" dirty="0">
                <a:solidFill>
                  <a:prstClr val="white"/>
                </a:solidFill>
                <a:latin typeface="Calibri"/>
              </a:rPr>
              <a:t>population per species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Weights: None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minimize # islands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Includes: </a:t>
            </a:r>
            <a:r>
              <a:rPr lang="en-AU" b="1" dirty="0">
                <a:solidFill>
                  <a:srgbClr val="00F061"/>
                </a:solidFill>
                <a:latin typeface="Calibri"/>
              </a:rPr>
              <a:t>Existing reserves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5303520" y="1796400"/>
            <a:ext cx="3689940" cy="2948400"/>
            <a:chOff x="5303520" y="1527540"/>
            <a:chExt cx="3689940" cy="29477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00F0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00F0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34" name="Title 1"/>
          <p:cNvSpPr txBox="1">
            <a:spLocks/>
          </p:cNvSpPr>
          <p:nvPr/>
        </p:nvSpPr>
        <p:spPr>
          <a:xfrm>
            <a:off x="2286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/>
              <a:t>Conservation planning as optimization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29858" y="1210568"/>
            <a:ext cx="373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What’s the solution?</a:t>
            </a:r>
          </a:p>
        </p:txBody>
      </p:sp>
    </p:spTree>
    <p:extLst>
      <p:ext uri="{BB962C8B-B14F-4D97-AF65-F5344CB8AC3E}">
        <p14:creationId xmlns:p14="http://schemas.microsoft.com/office/powerpoint/2010/main" val="1536578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Themes:</a:t>
            </a:r>
            <a:r>
              <a:rPr kumimoji="0" lang="en-AU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Different species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Goals</a:t>
            </a: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AU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dirty="0">
                <a:solidFill>
                  <a:prstClr val="white"/>
                </a:solidFill>
              </a:rPr>
              <a:t>≥ 1 </a:t>
            </a:r>
            <a:r>
              <a:rPr lang="en-AU" dirty="0">
                <a:solidFill>
                  <a:prstClr val="white"/>
                </a:solidFill>
                <a:latin typeface="Calibri"/>
              </a:rPr>
              <a:t>population per species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Weights: None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minimize # islands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Includes: </a:t>
            </a:r>
            <a:r>
              <a:rPr lang="en-AU" b="1" dirty="0">
                <a:solidFill>
                  <a:srgbClr val="00F061"/>
                </a:solidFill>
                <a:latin typeface="Calibri"/>
              </a:rPr>
              <a:t>Existing reserves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5303520" y="1796400"/>
            <a:ext cx="3689940" cy="2948400"/>
            <a:chOff x="5303520" y="1527540"/>
            <a:chExt cx="3689940" cy="29477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34" name="Title 1"/>
          <p:cNvSpPr txBox="1">
            <a:spLocks/>
          </p:cNvSpPr>
          <p:nvPr/>
        </p:nvSpPr>
        <p:spPr>
          <a:xfrm>
            <a:off x="2286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/>
              <a:t>Conservation planning as optimization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29858" y="1210568"/>
            <a:ext cx="373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What’s the solution?</a:t>
            </a:r>
          </a:p>
        </p:txBody>
      </p:sp>
    </p:spTree>
    <p:extLst>
      <p:ext uri="{BB962C8B-B14F-4D97-AF65-F5344CB8AC3E}">
        <p14:creationId xmlns:p14="http://schemas.microsoft.com/office/powerpoint/2010/main" val="2141173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Themes:</a:t>
            </a:r>
            <a:r>
              <a:rPr kumimoji="0" lang="en-AU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Different species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Goals</a:t>
            </a: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AU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dirty="0">
                <a:solidFill>
                  <a:prstClr val="white"/>
                </a:solidFill>
              </a:rPr>
              <a:t>≥ 1 </a:t>
            </a:r>
            <a:r>
              <a:rPr lang="en-AU" dirty="0">
                <a:solidFill>
                  <a:prstClr val="white"/>
                </a:solidFill>
                <a:latin typeface="Calibri"/>
              </a:rPr>
              <a:t>population per species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Weights: </a:t>
            </a:r>
            <a:r>
              <a:rPr lang="en-AU" b="1" dirty="0">
                <a:solidFill>
                  <a:schemeClr val="tx1">
                    <a:lumMod val="65000"/>
                  </a:schemeClr>
                </a:solidFill>
                <a:latin typeface="Calibri"/>
              </a:rPr>
              <a:t>Mining scores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Minimize sum of scores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Incudes: </a:t>
            </a:r>
            <a:r>
              <a:rPr lang="en-AU" b="1" dirty="0">
                <a:solidFill>
                  <a:srgbClr val="00F061"/>
                </a:solidFill>
                <a:latin typeface="Calibri"/>
              </a:rPr>
              <a:t>Existing reserves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5303520" y="1796400"/>
            <a:ext cx="3689940" cy="2948400"/>
            <a:chOff x="5303520" y="1527540"/>
            <a:chExt cx="3689940" cy="29477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00F0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00F0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34" name="Title 1"/>
          <p:cNvSpPr txBox="1">
            <a:spLocks/>
          </p:cNvSpPr>
          <p:nvPr/>
        </p:nvSpPr>
        <p:spPr>
          <a:xfrm>
            <a:off x="2286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/>
              <a:t>Conservation planning as optimization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6327812" y="3902521"/>
            <a:ext cx="277688" cy="259467"/>
            <a:chOff x="5501964" y="-582040"/>
            <a:chExt cx="373746" cy="349222"/>
          </a:xfrm>
        </p:grpSpPr>
        <p:sp>
          <p:nvSpPr>
            <p:cNvPr id="4" name="Rectangle 3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" name="Oval 4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" name="Oval 4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6352792" y="4185520"/>
            <a:ext cx="277688" cy="259467"/>
            <a:chOff x="5501964" y="-582040"/>
            <a:chExt cx="373746" cy="349222"/>
          </a:xfrm>
        </p:grpSpPr>
        <p:sp>
          <p:nvSpPr>
            <p:cNvPr id="57" name="Rectangle 5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Oval 5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Oval 5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107538" y="4378732"/>
            <a:ext cx="277688" cy="259467"/>
            <a:chOff x="5501964" y="-582040"/>
            <a:chExt cx="373746" cy="349222"/>
          </a:xfrm>
        </p:grpSpPr>
        <p:sp>
          <p:nvSpPr>
            <p:cNvPr id="62" name="Rectangle 61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" name="Oval 62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4" name="Oval 63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66" name="Group 65"/>
          <p:cNvGrpSpPr/>
          <p:nvPr/>
        </p:nvGrpSpPr>
        <p:grpSpPr>
          <a:xfrm>
            <a:off x="6278815" y="2048012"/>
            <a:ext cx="277688" cy="259467"/>
            <a:chOff x="5501964" y="-582040"/>
            <a:chExt cx="373746" cy="349222"/>
          </a:xfrm>
        </p:grpSpPr>
        <p:sp>
          <p:nvSpPr>
            <p:cNvPr id="67" name="Rectangle 6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8" name="Oval 6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9" name="Oval 6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6246876" y="2343532"/>
            <a:ext cx="277688" cy="259467"/>
            <a:chOff x="5501964" y="-582040"/>
            <a:chExt cx="373746" cy="349222"/>
          </a:xfrm>
        </p:grpSpPr>
        <p:sp>
          <p:nvSpPr>
            <p:cNvPr id="72" name="Rectangle 71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3" name="Oval 72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Oval 73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8605942" y="2201038"/>
            <a:ext cx="277688" cy="259467"/>
            <a:chOff x="5501964" y="-582040"/>
            <a:chExt cx="373746" cy="349222"/>
          </a:xfrm>
        </p:grpSpPr>
        <p:sp>
          <p:nvSpPr>
            <p:cNvPr id="77" name="Rectangle 7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Oval 7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9" name="Oval 7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8607305" y="2519622"/>
            <a:ext cx="277688" cy="259467"/>
            <a:chOff x="5501964" y="-582040"/>
            <a:chExt cx="373746" cy="349222"/>
          </a:xfrm>
        </p:grpSpPr>
        <p:sp>
          <p:nvSpPr>
            <p:cNvPr id="82" name="Rectangle 81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3" name="Oval 82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4" name="Oval 83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6737938" y="3334013"/>
            <a:ext cx="277688" cy="259467"/>
            <a:chOff x="5501964" y="-582040"/>
            <a:chExt cx="373746" cy="349222"/>
          </a:xfrm>
        </p:grpSpPr>
        <p:sp>
          <p:nvSpPr>
            <p:cNvPr id="87" name="Rectangle 8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Oval 8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Oval 8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5329858" y="1210568"/>
            <a:ext cx="373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What’s the solution?</a:t>
            </a:r>
          </a:p>
        </p:txBody>
      </p:sp>
    </p:spTree>
    <p:extLst>
      <p:ext uri="{BB962C8B-B14F-4D97-AF65-F5344CB8AC3E}">
        <p14:creationId xmlns:p14="http://schemas.microsoft.com/office/powerpoint/2010/main" val="3807534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Themes:</a:t>
            </a:r>
            <a:r>
              <a:rPr kumimoji="0" lang="en-AU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Different species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Goals</a:t>
            </a: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AU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dirty="0">
                <a:solidFill>
                  <a:prstClr val="white"/>
                </a:solidFill>
              </a:rPr>
              <a:t>≥ 1 </a:t>
            </a:r>
            <a:r>
              <a:rPr lang="en-AU" dirty="0">
                <a:solidFill>
                  <a:prstClr val="white"/>
                </a:solidFill>
                <a:latin typeface="Calibri"/>
              </a:rPr>
              <a:t>population per species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Weights: </a:t>
            </a:r>
            <a:r>
              <a:rPr lang="en-AU" b="1" dirty="0">
                <a:solidFill>
                  <a:schemeClr val="tx1">
                    <a:lumMod val="65000"/>
                  </a:schemeClr>
                </a:solidFill>
                <a:latin typeface="Calibri"/>
              </a:rPr>
              <a:t>Mining scores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Minimize sum of scores</a:t>
            </a:r>
          </a:p>
          <a:p>
            <a:pPr>
              <a:defRPr/>
            </a:pPr>
            <a:r>
              <a:rPr lang="en-AU" dirty="0">
                <a:solidFill>
                  <a:prstClr val="white"/>
                </a:solidFill>
                <a:latin typeface="Calibri"/>
              </a:rPr>
              <a:t>Incudes: </a:t>
            </a:r>
            <a:r>
              <a:rPr lang="en-AU" b="1" dirty="0">
                <a:solidFill>
                  <a:srgbClr val="00F061"/>
                </a:solidFill>
                <a:latin typeface="Calibri"/>
              </a:rPr>
              <a:t>Existing reserves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5303520" y="1796400"/>
            <a:ext cx="3689940" cy="2948400"/>
            <a:chOff x="5303520" y="1527540"/>
            <a:chExt cx="3689940" cy="29477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 w="762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 w="762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34" name="Title 1"/>
          <p:cNvSpPr txBox="1">
            <a:spLocks/>
          </p:cNvSpPr>
          <p:nvPr/>
        </p:nvSpPr>
        <p:spPr>
          <a:xfrm>
            <a:off x="2286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/>
              <a:t>Conservation planning as optimization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6327812" y="3902521"/>
            <a:ext cx="277688" cy="259467"/>
            <a:chOff x="5501964" y="-582040"/>
            <a:chExt cx="373746" cy="349222"/>
          </a:xfrm>
        </p:grpSpPr>
        <p:sp>
          <p:nvSpPr>
            <p:cNvPr id="4" name="Rectangle 3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" name="Oval 4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" name="Oval 4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6352792" y="4185520"/>
            <a:ext cx="277688" cy="259467"/>
            <a:chOff x="5501964" y="-582040"/>
            <a:chExt cx="373746" cy="349222"/>
          </a:xfrm>
        </p:grpSpPr>
        <p:sp>
          <p:nvSpPr>
            <p:cNvPr id="57" name="Rectangle 5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Oval 5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Oval 5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107538" y="4378732"/>
            <a:ext cx="277688" cy="259467"/>
            <a:chOff x="5501964" y="-582040"/>
            <a:chExt cx="373746" cy="349222"/>
          </a:xfrm>
        </p:grpSpPr>
        <p:sp>
          <p:nvSpPr>
            <p:cNvPr id="62" name="Rectangle 61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" name="Oval 62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4" name="Oval 63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66" name="Group 65"/>
          <p:cNvGrpSpPr/>
          <p:nvPr/>
        </p:nvGrpSpPr>
        <p:grpSpPr>
          <a:xfrm>
            <a:off x="6278815" y="2048012"/>
            <a:ext cx="277688" cy="259467"/>
            <a:chOff x="5501964" y="-582040"/>
            <a:chExt cx="373746" cy="349222"/>
          </a:xfrm>
        </p:grpSpPr>
        <p:sp>
          <p:nvSpPr>
            <p:cNvPr id="67" name="Rectangle 6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8" name="Oval 6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9" name="Oval 6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6246876" y="2343532"/>
            <a:ext cx="277688" cy="259467"/>
            <a:chOff x="5501964" y="-582040"/>
            <a:chExt cx="373746" cy="349222"/>
          </a:xfrm>
        </p:grpSpPr>
        <p:sp>
          <p:nvSpPr>
            <p:cNvPr id="72" name="Rectangle 71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3" name="Oval 72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Oval 73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8605942" y="2201038"/>
            <a:ext cx="277688" cy="259467"/>
            <a:chOff x="5501964" y="-582040"/>
            <a:chExt cx="373746" cy="349222"/>
          </a:xfrm>
        </p:grpSpPr>
        <p:sp>
          <p:nvSpPr>
            <p:cNvPr id="77" name="Rectangle 7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Oval 7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9" name="Oval 7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8607305" y="2519622"/>
            <a:ext cx="277688" cy="259467"/>
            <a:chOff x="5501964" y="-582040"/>
            <a:chExt cx="373746" cy="349222"/>
          </a:xfrm>
        </p:grpSpPr>
        <p:sp>
          <p:nvSpPr>
            <p:cNvPr id="82" name="Rectangle 81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3" name="Oval 82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4" name="Oval 83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6737938" y="3334013"/>
            <a:ext cx="277688" cy="259467"/>
            <a:chOff x="5501964" y="-582040"/>
            <a:chExt cx="373746" cy="349222"/>
          </a:xfrm>
        </p:grpSpPr>
        <p:sp>
          <p:nvSpPr>
            <p:cNvPr id="87" name="Rectangle 8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Oval 8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Oval 8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5329858" y="1210568"/>
            <a:ext cx="373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What’s the solution?</a:t>
            </a:r>
          </a:p>
        </p:txBody>
      </p:sp>
    </p:spTree>
    <p:extLst>
      <p:ext uri="{BB962C8B-B14F-4D97-AF65-F5344CB8AC3E}">
        <p14:creationId xmlns:p14="http://schemas.microsoft.com/office/powerpoint/2010/main" val="129421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3562" y="0"/>
            <a:ext cx="6290438" cy="857250"/>
          </a:xfrm>
        </p:spPr>
        <p:txBody>
          <a:bodyPr>
            <a:normAutofit/>
          </a:bodyPr>
          <a:lstStyle/>
          <a:p>
            <a:r>
              <a:rPr lang="en-AU" dirty="0"/>
              <a:t>Where to Work tool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01" y="930732"/>
            <a:ext cx="6041761" cy="3127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3063481" cy="5143499"/>
          </a:xfrm>
        </p:spPr>
        <p:txBody>
          <a:bodyPr>
            <a:normAutofit/>
          </a:bodyPr>
          <a:lstStyle/>
          <a:p>
            <a:r>
              <a:rPr lang="en-AU" sz="3600" dirty="0"/>
              <a:t>Interactive  design</a:t>
            </a:r>
          </a:p>
          <a:p>
            <a:r>
              <a:rPr lang="en-AU" sz="3600" dirty="0"/>
              <a:t>Multiple modes</a:t>
            </a:r>
          </a:p>
          <a:p>
            <a:r>
              <a:rPr lang="en-AU" sz="3600" dirty="0"/>
              <a:t>Fast and accurate </a:t>
            </a:r>
          </a:p>
          <a:p>
            <a:r>
              <a:rPr lang="en-AU" sz="3600" dirty="0"/>
              <a:t>Explore uncertainty </a:t>
            </a:r>
          </a:p>
          <a:p>
            <a:endParaRPr lang="en-AU" sz="3600" dirty="0"/>
          </a:p>
        </p:txBody>
      </p:sp>
      <p:sp>
        <p:nvSpPr>
          <p:cNvPr id="7" name="Rectangle 6"/>
          <p:cNvSpPr/>
          <p:nvPr/>
        </p:nvSpPr>
        <p:spPr>
          <a:xfrm>
            <a:off x="3145197" y="4277561"/>
            <a:ext cx="5707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AU" sz="3600" dirty="0"/>
              <a:t>Solutions in near real-time</a:t>
            </a:r>
          </a:p>
        </p:txBody>
      </p:sp>
    </p:spTree>
    <p:extLst>
      <p:ext uri="{BB962C8B-B14F-4D97-AF65-F5344CB8AC3E}">
        <p14:creationId xmlns:p14="http://schemas.microsoft.com/office/powerpoint/2010/main" val="3706679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 with Ontario pilot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3746"/>
            <a:ext cx="8229600" cy="10960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6000" dirty="0"/>
              <a:t>https://ncc.carleton.ca/</a:t>
            </a:r>
          </a:p>
        </p:txBody>
      </p:sp>
    </p:spTree>
    <p:extLst>
      <p:ext uri="{BB962C8B-B14F-4D97-AF65-F5344CB8AC3E}">
        <p14:creationId xmlns:p14="http://schemas.microsoft.com/office/powerpoint/2010/main" val="2337652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16000" y="1263064"/>
            <a:ext cx="776224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Jeffrey Hanson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(jeffrey.hanson@uqconnect.edu.au)</a:t>
            </a:r>
          </a:p>
          <a:p>
            <a:pPr>
              <a:lnSpc>
                <a:spcPct val="100000"/>
              </a:lnSpc>
            </a:pPr>
            <a:r>
              <a:rPr lang="en-US" sz="3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Richard Schuster</a:t>
            </a: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(richard.schuster@natureconservancy.ca)</a:t>
            </a:r>
          </a:p>
          <a:p>
            <a:pPr>
              <a:lnSpc>
                <a:spcPct val="100000"/>
              </a:lnSpc>
            </a:pPr>
            <a:r>
              <a:rPr lang="en-US" sz="3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Jaimie Vincent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(jaimievincent@cmail.carleton.ca) </a:t>
            </a:r>
          </a:p>
          <a:p>
            <a:pPr>
              <a:lnSpc>
                <a:spcPct val="100000"/>
              </a:lnSpc>
            </a:pPr>
            <a:r>
              <a:rPr lang="en-US" sz="3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Joseph Bennett</a:t>
            </a: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(josephbennett@cunet.carleton.ca)</a:t>
            </a:r>
            <a:endParaRPr lang="en-US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/>
              <a:t>Thanks for listening!</a:t>
            </a:r>
          </a:p>
        </p:txBody>
      </p:sp>
      <p:sp>
        <p:nvSpPr>
          <p:cNvPr id="4" name="AutoShape 2" descr="Nature Conservancy of Canada / Conservation de la nature Canada - Home | 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52" name="Picture 4" descr="https://scontent.fpmr1-1.fna.fbcdn.net/v/t1.6435-1/p200x200/167035442_10157688935536969_2910918761987542183_n.png?_nc_cat=107&amp;ccb=1-5&amp;_nc_sid=dbb9e7&amp;_nc_ohc=IcrGITuBrqIAX9I99zu&amp;_nc_ht=scontent.fpmr1-1.fna&amp;oh=777d60ac782734dbd02e29813ab73076&amp;oe=6178C1A7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3" y="188214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Carleton University (Official) - Photos | Faceboo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56" name="Picture 8" descr="https://scontent.fpmr1-1.fna.fbcdn.net/v/t39.30808-1/cp0/e15/q65/p40x40/236722148_10158431528055794_675167584335209131_n.jpg?_nc_cat=102&amp;ccb=1-5&amp;_nc_sid=dbb9e7&amp;_nc_ohc=cAreI5I-TE4AX-4xHRP&amp;_nc_ht=scontent.fpmr1-1.fna&amp;oh=d83be2dc04f387ac0eeb6582aac0c298&amp;oe=6157B19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3" y="1345642"/>
            <a:ext cx="38100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scontent.fpmr1-1.fna.fbcdn.net/v/t39.30808-1/cp0/e15/q65/p40x40/236722148_10158431528055794_675167584335209131_n.jpg?_nc_cat=102&amp;ccb=1-5&amp;_nc_sid=dbb9e7&amp;_nc_ohc=cAreI5I-TE4AX-4xHRP&amp;_nc_ht=scontent.fpmr1-1.fna&amp;oh=d83be2dc04f387ac0eeb6582aac0c298&amp;oe=6157B19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51" y="2943602"/>
            <a:ext cx="38100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s://scontent.fpmr1-1.fna.fbcdn.net/v/t39.30808-1/cp0/e15/q65/p40x40/236722148_10158431528055794_675167584335209131_n.jpg?_nc_cat=102&amp;ccb=1-5&amp;_nc_sid=dbb9e7&amp;_nc_ohc=cAreI5I-TE4AX-4xHRP&amp;_nc_ht=scontent.fpmr1-1.fna&amp;oh=d83be2dc04f387ac0eeb6582aac0c298&amp;oe=6157B19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3" y="2418641"/>
            <a:ext cx="38100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164753" y="4114284"/>
            <a:ext cx="68144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4000" dirty="0"/>
              <a:t>Demo at https://ncc.carleton.ca</a:t>
            </a:r>
          </a:p>
        </p:txBody>
      </p:sp>
    </p:spTree>
    <p:extLst>
      <p:ext uri="{BB962C8B-B14F-4D97-AF65-F5344CB8AC3E}">
        <p14:creationId xmlns:p14="http://schemas.microsoft.com/office/powerpoint/2010/main" val="4289641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0D1F4-7DFB-4CD9-A9C5-1F8B8A00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6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FDCD0-C622-48E1-9B48-9D334B113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511"/>
            <a:ext cx="8229600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sz="3600" dirty="0"/>
              <a:t>Project initiated by NCC/Carleton in 2020 (approx. $1.2 million NCC, $300K Carleton)</a:t>
            </a:r>
          </a:p>
          <a:p>
            <a:pPr marL="0" indent="0">
              <a:buNone/>
            </a:pPr>
            <a:endParaRPr lang="en-AU" sz="3600" dirty="0"/>
          </a:p>
          <a:p>
            <a:pPr marL="0" indent="0">
              <a:buNone/>
            </a:pPr>
            <a:r>
              <a:rPr lang="en-AU" sz="3600" dirty="0"/>
              <a:t>NSERC Alliance Grant for supporting research in 2021 ($960K)</a:t>
            </a:r>
          </a:p>
          <a:p>
            <a:pPr marL="0" indent="0">
              <a:buNone/>
            </a:pPr>
            <a:endParaRPr lang="en-AU" sz="3600" dirty="0"/>
          </a:p>
          <a:p>
            <a:pPr marL="0" indent="0">
              <a:buNone/>
            </a:pPr>
            <a:r>
              <a:rPr lang="en-AU" sz="3600" dirty="0"/>
              <a:t>ECCC is partner on Alliance</a:t>
            </a:r>
          </a:p>
          <a:p>
            <a:pPr marL="0" indent="0">
              <a:buNone/>
            </a:pPr>
            <a:endParaRPr lang="en-AU" sz="3600" dirty="0"/>
          </a:p>
          <a:p>
            <a:pPr marL="0" indent="0">
              <a:buNone/>
            </a:pPr>
            <a:r>
              <a:rPr lang="en-AU" sz="3600" dirty="0"/>
              <a:t>New ECCC </a:t>
            </a:r>
            <a:r>
              <a:rPr lang="en-AU" sz="3600" dirty="0" err="1"/>
              <a:t>GnC</a:t>
            </a:r>
            <a:r>
              <a:rPr lang="en-AU" sz="3600" dirty="0"/>
              <a:t> in 2021 ($386K)  for additional research on priority-setting</a:t>
            </a:r>
          </a:p>
          <a:p>
            <a:pPr marL="0" indent="0">
              <a:buNone/>
            </a:pP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57439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154" y="481096"/>
            <a:ext cx="3204261" cy="6441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800" dirty="0"/>
              <a:t>Where to Work tool tool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293201" y="1057717"/>
            <a:ext cx="3689940" cy="2948400"/>
            <a:chOff x="5303520" y="1527540"/>
            <a:chExt cx="3689940" cy="294771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 w="762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 w="762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33" name="Content Placeholder 2"/>
          <p:cNvSpPr txBox="1">
            <a:spLocks/>
          </p:cNvSpPr>
          <p:nvPr/>
        </p:nvSpPr>
        <p:spPr>
          <a:xfrm>
            <a:off x="6073573" y="483744"/>
            <a:ext cx="2647377" cy="64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2800" dirty="0"/>
              <a:t>What to Do tool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5341771" y="1084127"/>
            <a:ext cx="3689940" cy="2948400"/>
            <a:chOff x="5303520" y="1527540"/>
            <a:chExt cx="3689940" cy="294771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 w="76200">
                    <a:solidFill>
                      <a:srgbClr val="D000A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00F0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 w="76200">
                    <a:solidFill>
                      <a:srgbClr val="00F0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1638277" y="4167734"/>
            <a:ext cx="103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FFFF00"/>
                </a:solidFill>
              </a:rPr>
              <a:t>Priority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255960" y="4153874"/>
            <a:ext cx="13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00F061"/>
                </a:solidFill>
              </a:rPr>
              <a:t>Restoration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609987" y="4153874"/>
            <a:ext cx="1216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rgbClr val="FFC000"/>
                </a:solidFill>
              </a:rPr>
              <a:t>Eradicate </a:t>
            </a:r>
          </a:p>
          <a:p>
            <a:pPr algn="ctr"/>
            <a:r>
              <a:rPr lang="en-AU" b="1" dirty="0">
                <a:solidFill>
                  <a:srgbClr val="FFC000"/>
                </a:solidFill>
              </a:rPr>
              <a:t>pests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868577" y="4167734"/>
            <a:ext cx="116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D000A8"/>
                </a:solidFill>
              </a:rPr>
              <a:t>Weeding</a:t>
            </a:r>
          </a:p>
        </p:txBody>
      </p:sp>
      <p:sp>
        <p:nvSpPr>
          <p:cNvPr id="97" name="Right Arrow 96"/>
          <p:cNvSpPr/>
          <p:nvPr/>
        </p:nvSpPr>
        <p:spPr>
          <a:xfrm>
            <a:off x="4236155" y="2038994"/>
            <a:ext cx="904240" cy="10890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3F317CF-8280-440B-A077-C75FAC548AF8}"/>
              </a:ext>
            </a:extLst>
          </p:cNvPr>
          <p:cNvSpPr/>
          <p:nvPr/>
        </p:nvSpPr>
        <p:spPr>
          <a:xfrm>
            <a:off x="6963585" y="1179064"/>
            <a:ext cx="604106" cy="568673"/>
          </a:xfrm>
          <a:prstGeom prst="ellipse">
            <a:avLst/>
          </a:prstGeom>
          <a:noFill/>
          <a:ln w="57150">
            <a:solidFill>
              <a:srgbClr val="D0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161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0D1F4-7DFB-4CD9-A9C5-1F8B8A00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600" dirty="0">
                <a:latin typeface="Arial" panose="020B0604020202020204" pitchFamily="34" charset="0"/>
                <a:cs typeface="Arial" panose="020B0604020202020204" pitchFamily="34" charset="0"/>
              </a:rPr>
              <a:t>Systematic conservation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FDCD0-C622-48E1-9B48-9D334B113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511"/>
            <a:ext cx="8229600" cy="33944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600" dirty="0"/>
              <a:t>Provides </a:t>
            </a:r>
            <a:r>
              <a:rPr lang="en-AU" sz="3600" u="sng" dirty="0"/>
              <a:t>evidence-based</a:t>
            </a:r>
            <a:r>
              <a:rPr lang="en-AU" sz="3600" dirty="0"/>
              <a:t>, </a:t>
            </a:r>
            <a:r>
              <a:rPr lang="en-AU" sz="3600" u="sng" dirty="0"/>
              <a:t>repeatable</a:t>
            </a:r>
            <a:r>
              <a:rPr lang="en-AU" sz="3600" dirty="0"/>
              <a:t>, and </a:t>
            </a:r>
            <a:r>
              <a:rPr lang="en-AU" sz="3600" u="sng" dirty="0"/>
              <a:t>structured approach </a:t>
            </a:r>
            <a:r>
              <a:rPr lang="en-AU" sz="3600" dirty="0"/>
              <a:t>for designing new protected areas that </a:t>
            </a:r>
            <a:r>
              <a:rPr lang="en-AU" sz="3600" u="sng" dirty="0"/>
              <a:t>efficiently</a:t>
            </a:r>
            <a:r>
              <a:rPr lang="en-AU" sz="3600" dirty="0"/>
              <a:t> meet </a:t>
            </a:r>
            <a:r>
              <a:rPr lang="en-AU" sz="3600" u="sng" dirty="0"/>
              <a:t>conservation objectives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93270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0"/>
            <a:ext cx="8229600" cy="845581"/>
          </a:xfrm>
        </p:spPr>
        <p:txBody>
          <a:bodyPr>
            <a:normAutofit/>
          </a:bodyPr>
          <a:lstStyle/>
          <a:p>
            <a:r>
              <a:rPr lang="en-AU" dirty="0"/>
              <a:t>Real-world examples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5167" t="26481" r="30122" b="6259"/>
          <a:stretch/>
        </p:blipFill>
        <p:spPr>
          <a:xfrm>
            <a:off x="251435" y="1434660"/>
            <a:ext cx="1991251" cy="3048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80" y="785540"/>
            <a:ext cx="196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Great Barrier Reef </a:t>
            </a:r>
          </a:p>
          <a:p>
            <a:pPr algn="ctr"/>
            <a:r>
              <a:rPr lang="en-AU" dirty="0"/>
              <a:t>Australia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8667" t="16707" r="24167" b="14705"/>
          <a:stretch/>
        </p:blipFill>
        <p:spPr>
          <a:xfrm>
            <a:off x="2322441" y="1434660"/>
            <a:ext cx="2146668" cy="30486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2795" y="785540"/>
            <a:ext cx="196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Gulf of California</a:t>
            </a:r>
          </a:p>
          <a:p>
            <a:pPr algn="ctr"/>
            <a:r>
              <a:rPr lang="en-AU" dirty="0"/>
              <a:t>Mexico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69109" y="785540"/>
            <a:ext cx="2435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Fisheries and Oceans Canada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6760757" y="785540"/>
            <a:ext cx="2435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National system</a:t>
            </a:r>
          </a:p>
          <a:p>
            <a:pPr algn="ctr"/>
            <a:r>
              <a:rPr lang="en-AU" dirty="0"/>
              <a:t>Guyana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848867" y="1434660"/>
            <a:ext cx="2259179" cy="3034595"/>
            <a:chOff x="3605561" y="-914400"/>
            <a:chExt cx="3258531" cy="4376953"/>
          </a:xfrm>
        </p:grpSpPr>
        <p:pic>
          <p:nvPicPr>
            <p:cNvPr id="3074" name="Picture 2" descr="Fig.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68" t="-333" b="1"/>
            <a:stretch/>
          </p:blipFill>
          <p:spPr bwMode="auto">
            <a:xfrm>
              <a:off x="3605561" y="-914400"/>
              <a:ext cx="3258531" cy="4376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3691376" y="-896112"/>
              <a:ext cx="337931" cy="2081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05561" y="1283755"/>
              <a:ext cx="706244" cy="7978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99023" y="1434660"/>
            <a:ext cx="2175571" cy="3048622"/>
            <a:chOff x="4516044" y="1881701"/>
            <a:chExt cx="2175571" cy="3048622"/>
          </a:xfrm>
        </p:grpSpPr>
        <p:pic>
          <p:nvPicPr>
            <p:cNvPr id="3076" name="Picture 4" descr="https://www.dfo-mpo.gc.ca/oceans/images/publications/ccfam-ccmpa/otg-gto-2018/figure4-e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58" t="25493" r="1268" b="22653"/>
            <a:stretch/>
          </p:blipFill>
          <p:spPr bwMode="auto">
            <a:xfrm>
              <a:off x="4516045" y="1881701"/>
              <a:ext cx="2172672" cy="1521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/>
            <p:cNvGrpSpPr/>
            <p:nvPr/>
          </p:nvGrpSpPr>
          <p:grpSpPr>
            <a:xfrm>
              <a:off x="4516044" y="3129280"/>
              <a:ext cx="2175571" cy="1801043"/>
              <a:chOff x="2497874" y="-1055650"/>
              <a:chExt cx="2936488" cy="2430967"/>
            </a:xfrm>
          </p:grpSpPr>
          <p:pic>
            <p:nvPicPr>
              <p:cNvPr id="3078" name="Picture 6" descr="Figure 4: The Network Development Process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00" t="9990" r="39826" b="2606"/>
              <a:stretch/>
            </p:blipFill>
            <p:spPr bwMode="auto">
              <a:xfrm>
                <a:off x="2497874" y="-1055650"/>
                <a:ext cx="2936488" cy="24309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2527610" y="-927137"/>
                <a:ext cx="237892" cy="323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542477" y="154262"/>
                <a:ext cx="237892" cy="323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0" name="Rectangle 19"/>
              <p:cNvSpPr/>
              <p:nvPr/>
            </p:nvSpPr>
            <p:spPr>
              <a:xfrm flipH="1">
                <a:off x="4211580" y="-795292"/>
                <a:ext cx="925552" cy="79529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680010" y="-774737"/>
                <a:ext cx="237892" cy="323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572429" y="-282498"/>
                <a:ext cx="943615" cy="23784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4516044" y="-232203"/>
                <a:ext cx="153598" cy="6391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" name="Rectangle 23"/>
              <p:cNvSpPr/>
              <p:nvPr/>
            </p:nvSpPr>
            <p:spPr>
              <a:xfrm flipH="1">
                <a:off x="5274639" y="-496116"/>
                <a:ext cx="153598" cy="6391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" name="Rectangle 24"/>
              <p:cNvSpPr/>
              <p:nvPr/>
            </p:nvSpPr>
            <p:spPr>
              <a:xfrm flipH="1">
                <a:off x="5038476" y="845579"/>
                <a:ext cx="327455" cy="21007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6" name="Rectangle 25"/>
              <p:cNvSpPr/>
              <p:nvPr/>
            </p:nvSpPr>
            <p:spPr>
              <a:xfrm flipH="1">
                <a:off x="5274638" y="-496116"/>
                <a:ext cx="153598" cy="14030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" name="Rectangle 26"/>
              <p:cNvSpPr/>
              <p:nvPr/>
            </p:nvSpPr>
            <p:spPr>
              <a:xfrm flipH="1">
                <a:off x="5034990" y="-501388"/>
                <a:ext cx="397055" cy="21889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3080" name="Picture 8" descr="Z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629" y="4605818"/>
            <a:ext cx="2025651" cy="44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ipbes.net/sites/default/files/screen_shot_2017-11-19_at_20.20.14.png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93"/>
          <a:stretch/>
        </p:blipFill>
        <p:spPr bwMode="auto">
          <a:xfrm>
            <a:off x="5073148" y="4592145"/>
            <a:ext cx="1550865" cy="47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F765EDB3-E77D-40F5-907B-AE390B2E7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109" y="4572210"/>
            <a:ext cx="448291" cy="51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042621" y="4644274"/>
            <a:ext cx="239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Decision support tools:</a:t>
            </a:r>
          </a:p>
        </p:txBody>
      </p:sp>
    </p:spTree>
    <p:extLst>
      <p:ext uri="{BB962C8B-B14F-4D97-AF65-F5344CB8AC3E}">
        <p14:creationId xmlns:p14="http://schemas.microsoft.com/office/powerpoint/2010/main" val="377646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59036" y="942976"/>
            <a:ext cx="4294304" cy="4107006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205979"/>
            <a:ext cx="8478982" cy="590657"/>
          </a:xfrm>
        </p:spPr>
        <p:txBody>
          <a:bodyPr>
            <a:normAutofit fontScale="90000"/>
          </a:bodyPr>
          <a:lstStyle/>
          <a:p>
            <a:r>
              <a:rPr lang="en-US" dirty="0"/>
              <a:t>NCC’s current planning approach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56" y="1140659"/>
            <a:ext cx="4579532" cy="3759565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NCC’s current approach:</a:t>
            </a:r>
          </a:p>
          <a:p>
            <a:pPr lvl="1"/>
            <a:r>
              <a:rPr lang="en-AU" dirty="0"/>
              <a:t>Hierarchical approach</a:t>
            </a:r>
          </a:p>
          <a:p>
            <a:pPr lvl="1"/>
            <a:r>
              <a:rPr lang="en-AU" dirty="0"/>
              <a:t>Varies across regions</a:t>
            </a:r>
          </a:p>
          <a:p>
            <a:pPr lvl="1"/>
            <a:r>
              <a:rPr lang="en-AU" dirty="0"/>
              <a:t>No prioritization beyond </a:t>
            </a:r>
            <a:br>
              <a:rPr lang="en-AU" dirty="0"/>
            </a:br>
            <a:r>
              <a:rPr lang="en-AU" dirty="0"/>
              <a:t>land securement</a:t>
            </a:r>
          </a:p>
          <a:p>
            <a:r>
              <a:rPr lang="en-AU" dirty="0"/>
              <a:t>Gaps and Challenges:</a:t>
            </a:r>
          </a:p>
          <a:p>
            <a:pPr lvl="1"/>
            <a:r>
              <a:rPr lang="en-AU" dirty="0"/>
              <a:t>No roll-up</a:t>
            </a:r>
          </a:p>
          <a:p>
            <a:pPr lvl="1"/>
            <a:r>
              <a:rPr lang="en-AU" dirty="0"/>
              <a:t>Little inclusion of threats</a:t>
            </a:r>
          </a:p>
          <a:p>
            <a:pPr lvl="1"/>
            <a:r>
              <a:rPr lang="en-AU" dirty="0"/>
              <a:t>Time consuming and simplistic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65D2657E-1574-4CE2-B98F-7448C90626F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872" y="2244437"/>
            <a:ext cx="3436903" cy="2655788"/>
          </a:xfrm>
          <a:prstGeom prst="rect">
            <a:avLst/>
          </a:prstGeom>
        </p:spPr>
      </p:pic>
      <p:pic>
        <p:nvPicPr>
          <p:cNvPr id="10" name="Picture 9" descr="Diagram, map&#10;&#10;Description automatically generated">
            <a:extLst>
              <a:ext uri="{FF2B5EF4-FFF2-40B4-BE49-F238E27FC236}">
                <a16:creationId xmlns:a16="http://schemas.microsoft.com/office/drawing/2014/main" id="{1D120B66-B5AF-4B1F-8308-DA33E015C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06" b="96667" l="469" r="97969">
                        <a14:foregroundMark x1="938" y1="556" x2="3281" y2="43611"/>
                        <a14:foregroundMark x1="17698" y1="63336" x2="19219" y2="65417"/>
                        <a14:foregroundMark x1="3281" y1="43611" x2="14514" y2="58980"/>
                        <a14:foregroundMark x1="26513" y1="65144" x2="34063" y2="64861"/>
                        <a14:foregroundMark x1="19219" y1="65417" x2="20375" y2="65374"/>
                        <a14:foregroundMark x1="55860" y1="89304" x2="64531" y2="99028"/>
                        <a14:foregroundMark x1="34063" y1="64861" x2="54994" y2="88333"/>
                        <a14:foregroundMark x1="64531" y1="99028" x2="98672" y2="97917"/>
                        <a14:foregroundMark x1="98672" y1="97917" x2="99219" y2="3333"/>
                        <a14:foregroundMark x1="99219" y1="3333" x2="1172" y2="1806"/>
                        <a14:foregroundMark x1="1172" y1="1806" x2="1172" y2="1806"/>
                        <a14:foregroundMark x1="946" y1="64561" x2="469" y2="64583"/>
                        <a14:foregroundMark x1="18249" y1="63755" x2="1429" y2="64538"/>
                        <a14:foregroundMark x1="5960" y1="58980" x2="13672" y2="51111"/>
                        <a14:foregroundMark x1="1200" y1="63837" x2="2055" y2="62965"/>
                        <a14:foregroundMark x1="469" y1="64583" x2="832" y2="64212"/>
                        <a14:foregroundMark x1="18838" y1="64204" x2="21563" y2="71111"/>
                        <a14:foregroundMark x1="13672" y1="51111" x2="16777" y2="58980"/>
                        <a14:foregroundMark x1="62266" y1="95833" x2="81797" y2="99167"/>
                        <a14:foregroundMark x1="81797" y1="99167" x2="98984" y2="99028"/>
                        <a14:foregroundMark x1="98984" y1="99028" x2="99531" y2="29028"/>
                        <a14:foregroundMark x1="99531" y1="29028" x2="93672" y2="4583"/>
                        <a14:foregroundMark x1="93672" y1="4583" x2="78281" y2="21667"/>
                        <a14:foregroundMark x1="78281" y1="21667" x2="62734" y2="52778"/>
                        <a14:foregroundMark x1="62734" y1="52778" x2="55000" y2="87778"/>
                        <a14:foregroundMark x1="55860" y1="88830" x2="62266" y2="96667"/>
                        <a14:foregroundMark x1="55000" y1="87778" x2="55454" y2="88333"/>
                        <a14:foregroundMark x1="27422" y1="11250" x2="32656" y2="9167"/>
                        <a14:foregroundMark x1="34766" y1="9583" x2="35313" y2="17500"/>
                        <a14:foregroundMark x1="74297" y1="19028" x2="73047" y2="57917"/>
                        <a14:foregroundMark x1="73047" y1="57917" x2="89844" y2="69583"/>
                        <a14:foregroundMark x1="89844" y1="69583" x2="99609" y2="47361"/>
                        <a14:foregroundMark x1="99609" y1="47361" x2="97969" y2="9167"/>
                        <a14:foregroundMark x1="97969" y1="9167" x2="78516" y2="9444"/>
                        <a14:foregroundMark x1="78516" y1="9444" x2="74141" y2="23194"/>
                        <a14:foregroundMark x1="80000" y1="65139" x2="85000" y2="63750"/>
                        <a14:foregroundMark x1="86641" y1="80278" x2="91328" y2="80278"/>
                        <a14:foregroundMark x1="88359" y1="74722" x2="90234" y2="77639"/>
                        <a14:backgroundMark x1="156" y1="60972" x2="17813" y2="60972"/>
                        <a14:backgroundMark x1="17813" y1="60972" x2="48828" y2="84583"/>
                        <a14:backgroundMark x1="48828" y1="84583" x2="28438" y2="98611"/>
                        <a14:backgroundMark x1="28438" y1="98611" x2="11797" y2="97083"/>
                        <a14:backgroundMark x1="11797" y1="97083" x2="156" y2="61389"/>
                        <a14:backgroundMark x1="156" y1="61389" x2="313" y2="61250"/>
                        <a14:backgroundMark x1="52344" y1="88750" x2="52734" y2="89028"/>
                        <a14:backgroundMark x1="54531" y1="88333" x2="54531" y2="9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340" y="993291"/>
            <a:ext cx="3941551" cy="221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5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Modernizing NCC's conservation prioritization methods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8611"/>
            <a:ext cx="8229600" cy="3394472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latin typeface="+mn-lt"/>
              </a:rPr>
              <a:t>Standardizing conservation planning framework across the country</a:t>
            </a:r>
          </a:p>
          <a:p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New tools and methods will be a game changer in the way NCC prioritizes where to work and what to do</a:t>
            </a:r>
            <a:br>
              <a:rPr lang="en-US" sz="2800" dirty="0">
                <a:latin typeface="+mn-lt"/>
              </a:rPr>
            </a:b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User friendly web tools, based on sophisticated scientific approaches</a:t>
            </a:r>
          </a:p>
          <a:p>
            <a:endParaRPr lang="en-US" sz="2800" dirty="0">
              <a:latin typeface="+mn-lt"/>
            </a:endParaRPr>
          </a:p>
          <a:p>
            <a:r>
              <a:rPr lang="en-US" sz="2800" dirty="0"/>
              <a:t>Framed within Conservation Standards approach</a:t>
            </a:r>
            <a:endParaRPr lang="en-US" sz="2800" dirty="0">
              <a:latin typeface="+mn-lt"/>
            </a:endParaRPr>
          </a:p>
          <a:p>
            <a:endParaRPr lang="en-US" dirty="0"/>
          </a:p>
          <a:p>
            <a:endParaRPr lang="en-CA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429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9B131-1AB4-4850-AA4E-B66324F42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9630" y="1621634"/>
            <a:ext cx="5915025" cy="3033493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+mn-lt"/>
              </a:rPr>
              <a:t>Easy-to-use graphical user interface</a:t>
            </a:r>
            <a:br>
              <a:rPr lang="en-US" sz="2400" dirty="0">
                <a:latin typeface="+mn-lt"/>
              </a:rPr>
            </a:br>
            <a:endParaRPr lang="en-US" sz="2400" dirty="0"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+mn-lt"/>
              </a:rPr>
              <a:t>FAST! Near real time analysis for stakeholder meetings and discussions</a:t>
            </a:r>
            <a:br>
              <a:rPr lang="en-US" sz="2400" dirty="0">
                <a:latin typeface="+mn-lt"/>
              </a:rPr>
            </a:br>
            <a:endParaRPr lang="en-US" sz="2400" dirty="0"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+mn-lt"/>
              </a:rPr>
              <a:t>Algorithm guarantees mathematically optimal results – consistent across Canada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D94EA3-4982-4C09-8BF3-7C456351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Strengths of our tools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801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136706"/>
            <a:ext cx="4872060" cy="857250"/>
          </a:xfrm>
        </p:spPr>
        <p:txBody>
          <a:bodyPr>
            <a:normAutofit fontScale="90000"/>
          </a:bodyPr>
          <a:lstStyle/>
          <a:p>
            <a:r>
              <a:rPr lang="en-AU" sz="3200" dirty="0"/>
              <a:t>Framing a conservation planning problem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880" y="1191622"/>
            <a:ext cx="4872060" cy="3809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u="sng" dirty="0"/>
              <a:t>Themes</a:t>
            </a:r>
            <a:r>
              <a:rPr lang="en-AU" dirty="0"/>
              <a:t>: </a:t>
            </a:r>
            <a:r>
              <a:rPr lang="en-AU" dirty="0" smtClean="0"/>
              <a:t>facets </a:t>
            </a:r>
            <a:r>
              <a:rPr lang="en-AU" dirty="0"/>
              <a:t>of biodiversity that are important for conservation</a:t>
            </a:r>
          </a:p>
          <a:p>
            <a:r>
              <a:rPr lang="en-AU" u="sng" dirty="0"/>
              <a:t>Goals</a:t>
            </a:r>
            <a:r>
              <a:rPr lang="en-AU" dirty="0"/>
              <a:t>: set to ensure a minimum percent coverage in solutions</a:t>
            </a:r>
          </a:p>
        </p:txBody>
      </p:sp>
      <p:pic>
        <p:nvPicPr>
          <p:cNvPr id="4098" name="Picture 2" descr="https://upload.wikimedia.org/wikipedia/commons/thumb/b/b1/Alvar_near_Singing_Sands.JPG/220px-Alvar_near_Singing_San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3" y="-1"/>
            <a:ext cx="2044328" cy="135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ypes of Forests Found in Canada - WorldAtla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29" y="1364874"/>
            <a:ext cx="2139423" cy="142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ndangered Species - Nature Canada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30" y="0"/>
            <a:ext cx="2139423" cy="134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14" descr="https://wildlifepreservation.ca/2016/wp-content/uploads/2011/08/swallow-hirund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13"/>
          <a:stretch/>
        </p:blipFill>
        <p:spPr>
          <a:xfrm>
            <a:off x="7092953" y="2763205"/>
            <a:ext cx="2051047" cy="1316571"/>
          </a:xfrm>
          <a:prstGeom prst="rect">
            <a:avLst/>
          </a:prstGeom>
        </p:spPr>
      </p:pic>
      <p:pic>
        <p:nvPicPr>
          <p:cNvPr id="4114" name="Picture 18" descr="B.C. frogs threatened as animal extinctions are on the rise | CBC New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5"/>
          <a:stretch/>
        </p:blipFill>
        <p:spPr bwMode="auto">
          <a:xfrm>
            <a:off x="7096388" y="1346377"/>
            <a:ext cx="2051046" cy="143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utoShape 22" descr="Canadian Wildlife Federation: Wetlan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4120" name="Picture 24" descr="wetland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1"/>
          <a:stretch/>
        </p:blipFill>
        <p:spPr bwMode="auto">
          <a:xfrm>
            <a:off x="4953529" y="2780493"/>
            <a:ext cx="2135988" cy="133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Wildfires in Canada are burning down forests of mushrooms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93" y="4079776"/>
            <a:ext cx="2139424" cy="11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Canada&amp;#39;s grasslands: &amp;#39;most endangered, least protected ecosystems&amp;#39; | CBC  Radi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518" y="4079777"/>
            <a:ext cx="2047764" cy="13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91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276690" y="1188720"/>
            <a:ext cx="5727870" cy="3850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u="sng" dirty="0"/>
              <a:t>Weights</a:t>
            </a:r>
            <a:r>
              <a:rPr lang="en-AU" sz="2400" dirty="0"/>
              <a:t>: properties of places that impede or improve conservation </a:t>
            </a:r>
            <a:r>
              <a:rPr lang="en-AU" sz="2400" dirty="0" smtClean="0"/>
              <a:t>efforts</a:t>
            </a:r>
          </a:p>
          <a:p>
            <a:pPr marL="0" indent="0">
              <a:buNone/>
            </a:pPr>
            <a:r>
              <a:rPr lang="en-AU" sz="2400" dirty="0"/>
              <a:t> </a:t>
            </a:r>
            <a:r>
              <a:rPr lang="en-AU" sz="2400" dirty="0" smtClean="0"/>
              <a:t>    (e.g. carbon sequestration, climat</a:t>
            </a:r>
            <a:r>
              <a:rPr lang="en-AU" sz="2400" dirty="0" smtClean="0"/>
              <a:t>e risk)</a:t>
            </a:r>
            <a:endParaRPr lang="en-AU" sz="2400" dirty="0"/>
          </a:p>
          <a:p>
            <a:r>
              <a:rPr lang="en-AU" sz="2400" u="sng" dirty="0"/>
              <a:t>Factors</a:t>
            </a:r>
            <a:r>
              <a:rPr lang="en-AU" sz="2400" dirty="0"/>
              <a:t>: indicate importance for avoiding or covering</a:t>
            </a:r>
          </a:p>
          <a:p>
            <a:r>
              <a:rPr lang="en-AU" sz="2400" dirty="0"/>
              <a:t>Factor </a:t>
            </a:r>
            <a:r>
              <a:rPr lang="en-AU" sz="2400" dirty="0" smtClean="0"/>
              <a:t>0 </a:t>
            </a:r>
            <a:r>
              <a:rPr lang="en-AU" sz="2400" dirty="0" smtClean="0"/>
              <a:t>→ </a:t>
            </a:r>
            <a:r>
              <a:rPr lang="en-AU" sz="2400" dirty="0" smtClean="0"/>
              <a:t>100</a:t>
            </a:r>
            <a:r>
              <a:rPr lang="en-AU" sz="2400" dirty="0"/>
              <a:t>:</a:t>
            </a:r>
          </a:p>
          <a:p>
            <a:pPr lvl="1"/>
            <a:r>
              <a:rPr lang="en-AU" sz="2400" dirty="0" smtClean="0"/>
              <a:t>important to </a:t>
            </a:r>
            <a:r>
              <a:rPr lang="en-AU" sz="2400" dirty="0"/>
              <a:t>cover</a:t>
            </a:r>
          </a:p>
          <a:p>
            <a:r>
              <a:rPr lang="en-AU" sz="2400" dirty="0"/>
              <a:t>Factor </a:t>
            </a:r>
            <a:r>
              <a:rPr lang="en-AU" sz="2400" dirty="0"/>
              <a:t>0 → </a:t>
            </a:r>
            <a:r>
              <a:rPr lang="en-AU" sz="2400" dirty="0"/>
              <a:t>-100: </a:t>
            </a:r>
          </a:p>
          <a:p>
            <a:pPr lvl="1"/>
            <a:r>
              <a:rPr lang="en-AU" sz="2400" dirty="0"/>
              <a:t>important to avoid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0000" y="136706"/>
            <a:ext cx="5956640" cy="857250"/>
          </a:xfrm>
        </p:spPr>
        <p:txBody>
          <a:bodyPr>
            <a:normAutofit fontScale="90000"/>
          </a:bodyPr>
          <a:lstStyle/>
          <a:p>
            <a:r>
              <a:rPr lang="en-AU" sz="3200" dirty="0"/>
              <a:t>Framing a conservation planning problem</a:t>
            </a:r>
          </a:p>
        </p:txBody>
      </p:sp>
      <p:pic>
        <p:nvPicPr>
          <p:cNvPr id="5122" name="Picture 2" descr="Mining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52" y="-1"/>
            <a:ext cx="2930264" cy="195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am - Google Search | Dam, Big and small, B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52" y="1953508"/>
            <a:ext cx="2930263" cy="149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espite lockdown, national highway construction hits all-time high of 36.4  km/day in 2020-21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52" y="3448540"/>
            <a:ext cx="3015728" cy="16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44488" t="23634" r="27052" b="27364"/>
          <a:stretch/>
        </p:blipFill>
        <p:spPr>
          <a:xfrm>
            <a:off x="3864254" y="2872154"/>
            <a:ext cx="2345297" cy="227134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4503420" y="3268980"/>
            <a:ext cx="281940" cy="40386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522912" y="3387090"/>
            <a:ext cx="389429" cy="39673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311191" y="4371014"/>
            <a:ext cx="384458" cy="32715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349240" y="4534590"/>
            <a:ext cx="368386" cy="51427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64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7463</TotalTime>
  <Words>570</Words>
  <Application>Microsoft Office PowerPoint</Application>
  <PresentationFormat>On-screen Show (16:9)</PresentationFormat>
  <Paragraphs>126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DejaVu Sans</vt:lpstr>
      <vt:lpstr>Symbol</vt:lpstr>
      <vt:lpstr>Times New Roman</vt:lpstr>
      <vt:lpstr>Wingdings</vt:lpstr>
      <vt:lpstr>Office Theme</vt:lpstr>
      <vt:lpstr>1_Office Theme</vt:lpstr>
      <vt:lpstr>PowerPoint Presentation</vt:lpstr>
      <vt:lpstr>Background</vt:lpstr>
      <vt:lpstr>Systematic conservation planning</vt:lpstr>
      <vt:lpstr>Real-world examples</vt:lpstr>
      <vt:lpstr>NCC’s current planning approach</vt:lpstr>
      <vt:lpstr>Modernizing NCC's conservation prioritization methods</vt:lpstr>
      <vt:lpstr>Strengths of our tools</vt:lpstr>
      <vt:lpstr>Framing a conservation planning problem</vt:lpstr>
      <vt:lpstr>Framing a conservation planning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to Work tool</vt:lpstr>
      <vt:lpstr>Demo with Ontario pilot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subject/>
  <dc:creator>Jeff Hanson Local Admin</dc:creator>
  <dc:description/>
  <cp:lastModifiedBy>Jeffrey Owen Hanson</cp:lastModifiedBy>
  <cp:revision>2264</cp:revision>
  <dcterms:created xsi:type="dcterms:W3CDTF">2006-08-16T00:00:00Z</dcterms:created>
  <dcterms:modified xsi:type="dcterms:W3CDTF">2021-10-05T20:08:35Z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68</vt:i4>
  </property>
</Properties>
</file>